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69" r:id="rId5"/>
    <p:sldId id="271" r:id="rId6"/>
    <p:sldId id="273" r:id="rId7"/>
    <p:sldId id="272" r:id="rId8"/>
    <p:sldId id="274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F7871D"/>
    <a:srgbClr val="FBD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9781" autoAdjust="0"/>
  </p:normalViewPr>
  <p:slideViewPr>
    <p:cSldViewPr snapToGrid="0">
      <p:cViewPr>
        <p:scale>
          <a:sx n="100" d="100"/>
          <a:sy n="100" d="100"/>
        </p:scale>
        <p:origin x="974" y="-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3795-F551-43DB-A01C-089ACC19652F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5844A-093F-4C2E-A276-9A22BD474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03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r>
              <a:rPr lang="en-GB" dirty="0"/>
              <a:t>Happy – smiling, arms in the air, running/jumping with joy</a:t>
            </a:r>
          </a:p>
          <a:p>
            <a:pPr marL="228600" indent="-228600">
              <a:buAutoNum type="alphaLcParenR"/>
            </a:pPr>
            <a:r>
              <a:rPr lang="en-GB" dirty="0"/>
              <a:t>Worried – eyebrows contracted/frowning, shoulders slightly raised, biting nails</a:t>
            </a:r>
          </a:p>
          <a:p>
            <a:pPr marL="228600" indent="-228600">
              <a:buAutoNum type="alphaLcParenR"/>
            </a:pPr>
            <a:r>
              <a:rPr lang="en-GB" dirty="0"/>
              <a:t>Proud – head tilted upward, eyebrows raised, hands on hips in triumphant stance, shoulders back, eyes closed (unafraid), smiling</a:t>
            </a:r>
          </a:p>
          <a:p>
            <a:pPr marL="228600" indent="-228600">
              <a:buAutoNum type="alphaLcParenR"/>
            </a:pPr>
            <a:r>
              <a:rPr lang="en-GB" dirty="0"/>
              <a:t>Sad – arms folded across body (sign of discomfort), head tilted down, eyes on floor, mouth turned down </a:t>
            </a:r>
          </a:p>
          <a:p>
            <a:pPr marL="228600" indent="-228600">
              <a:buAutoNum type="alphaLcParenR"/>
            </a:pPr>
            <a:r>
              <a:rPr lang="en-GB" dirty="0"/>
              <a:t>Angry – deep frown, teeth bared (aggression), tensed fingers in claw position indicating frustration and arms raised to head.</a:t>
            </a:r>
          </a:p>
          <a:p>
            <a:pPr marL="228600" indent="-228600">
              <a:buAutoNum type="alphaLcParenR"/>
            </a:pPr>
            <a:endParaRPr lang="en-GB" dirty="0"/>
          </a:p>
          <a:p>
            <a:pPr marL="0" indent="0">
              <a:buNone/>
            </a:pPr>
            <a:r>
              <a:rPr lang="en-GB" dirty="0"/>
              <a:t>(allow for fair interpretation e.g. b) could also be fear, e) could be frustration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8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43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0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Encourage learners to take notes of what they consider to be particularly effective techniques, aim for at least one in each category. They could use a blank ‘person-shape’ if they wanted. These clips can also be used for vocal techniques, too.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896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779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See the accompanying teacher guidance for the game instructions.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5844A-093F-4C2E-A276-9A22BD474A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62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43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48472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3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61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22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98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4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91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15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ESB-RES-C175 L1G2-Speech to Connect-1.6-PPT-Delivering your talk p2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DB1BB-813E-49B2-94CA-E06B7A9E33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video" Target="https://www.youtube.com/embed/GnCk5YbzAVQ?start=46&amp;feature=oembed" TargetMode="External"/><Relationship Id="rId1" Type="http://schemas.openxmlformats.org/officeDocument/2006/relationships/video" Target="https://www.youtube.com/embed/wznroZvpVHU?feature=oembed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.co/kgs/W1u6G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g.co/kgs/W1u6G9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6960" y="6356351"/>
            <a:ext cx="3771900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Delivering your talk – part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Know how to show your awareness of the audience, using body language, expression, and gesture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  <a:br>
              <a:rPr lang="en-GB" b="1" i="1" dirty="0"/>
            </a:b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Explained the difference between body language, gesture and expression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Explored different methods of showing your awareness of the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Practised using body language, gesture, and expression in your talk</a:t>
            </a:r>
          </a:p>
          <a:p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00212C-206C-CEA9-6EE5-FF128550FE0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78137" y="618509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85060" y="6356351"/>
            <a:ext cx="3764280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666652"/>
              </p:ext>
            </p:extLst>
          </p:nvPr>
        </p:nvGraphicFramePr>
        <p:xfrm>
          <a:off x="378779" y="2060848"/>
          <a:ext cx="8297676" cy="357654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898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Personal Interest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77761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Audience Awareness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is: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  <a:buAutoNum type="arabicParenBoth"/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evidence of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sharing behaviour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; and/or </a:t>
                      </a:r>
                    </a:p>
                    <a:p>
                      <a:pPr marL="228600" indent="-228600"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  <a:buAutoNum type="arabicParenBoth"/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some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eye contact with the assessor and/or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at the beginning and end of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some eye contact with the assessor and/or the group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regular eye contact with the assessor and some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use of body language (facial expression, gesture, etc.).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 regular eye contact with the assessor and all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use of body language (facial expression, gesture, etc.).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regular and confident eye contact with the assessor and all of the group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throughout the talk.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There is an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appropriate, lively and confident use of body language (facial expression, gesture, etc.).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938ECBB-E9D7-7FBB-9567-2A509FBE8A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477745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6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68001-4406-75E9-D05C-08D8261CB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687" y="1103045"/>
            <a:ext cx="7886700" cy="690246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Body language, gesture, expression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FFE72D-83CB-13E5-D28E-E83C5F7D44C0}"/>
              </a:ext>
            </a:extLst>
          </p:cNvPr>
          <p:cNvSpPr txBox="1"/>
          <p:nvPr/>
        </p:nvSpPr>
        <p:spPr>
          <a:xfrm>
            <a:off x="335687" y="1793291"/>
            <a:ext cx="8472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Body language is a way of communicating without using words. Our bodies make movements that can give clues about how we're feeling or what we're thinking.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E06158-8975-3028-6AF5-58115A154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122" y="2526993"/>
            <a:ext cx="4922483" cy="390588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F73147A-CE60-7CC0-5EF4-98BB1B19C15F}"/>
              </a:ext>
            </a:extLst>
          </p:cNvPr>
          <p:cNvGrpSpPr/>
          <p:nvPr/>
        </p:nvGrpSpPr>
        <p:grpSpPr>
          <a:xfrm>
            <a:off x="239436" y="3093581"/>
            <a:ext cx="3273787" cy="2772707"/>
            <a:chOff x="6091893" y="5055945"/>
            <a:chExt cx="2186457" cy="14854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1DEB040-6DA9-F8AE-C422-03777468A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1893" y="5055945"/>
              <a:ext cx="2186457" cy="148547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25BD79-7D45-DF7F-AA43-03DA78C0ABC5}"/>
                </a:ext>
              </a:extLst>
            </p:cNvPr>
            <p:cNvSpPr txBox="1"/>
            <p:nvPr/>
          </p:nvSpPr>
          <p:spPr>
            <a:xfrm>
              <a:off x="6221490" y="5245364"/>
              <a:ext cx="1927263" cy="857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How would you describe the emotions of each of the figures here?</a:t>
              </a:r>
              <a:br>
                <a:rPr lang="en-GB" sz="1400" dirty="0"/>
              </a:br>
              <a:endParaRPr lang="en-GB" sz="1400" dirty="0"/>
            </a:p>
            <a:p>
              <a:pPr algn="ctr"/>
              <a:r>
                <a:rPr lang="en-GB" sz="1400" dirty="0"/>
                <a:t>Think about how we can tell how they feel from their non-verbal communication.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2C9B598-1842-652E-A425-49C439989120}"/>
              </a:ext>
            </a:extLst>
          </p:cNvPr>
          <p:cNvSpPr txBox="1"/>
          <p:nvPr/>
        </p:nvSpPr>
        <p:spPr>
          <a:xfrm>
            <a:off x="3513223" y="2569314"/>
            <a:ext cx="372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CB359-613E-C84C-8E2C-91CE6C256FA8}"/>
              </a:ext>
            </a:extLst>
          </p:cNvPr>
          <p:cNvSpPr txBox="1"/>
          <p:nvPr/>
        </p:nvSpPr>
        <p:spPr>
          <a:xfrm>
            <a:off x="5281865" y="2526993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2B37A3-18E4-ECDF-8C3C-BDB535C0B902}"/>
              </a:ext>
            </a:extLst>
          </p:cNvPr>
          <p:cNvSpPr txBox="1"/>
          <p:nvPr/>
        </p:nvSpPr>
        <p:spPr>
          <a:xfrm>
            <a:off x="3504248" y="4658774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C26C23-4E56-7595-F315-6C9E54564241}"/>
              </a:ext>
            </a:extLst>
          </p:cNvPr>
          <p:cNvSpPr txBox="1"/>
          <p:nvPr/>
        </p:nvSpPr>
        <p:spPr>
          <a:xfrm>
            <a:off x="5281864" y="4625965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34C981-FB55-17AB-B533-C3E3DB6304B5}"/>
              </a:ext>
            </a:extLst>
          </p:cNvPr>
          <p:cNvSpPr txBox="1"/>
          <p:nvPr/>
        </p:nvSpPr>
        <p:spPr>
          <a:xfrm>
            <a:off x="7177340" y="2516324"/>
            <a:ext cx="4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838AC-26DF-0E19-7945-574FA4D4B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9DDEA-ADD4-241D-597D-83A7A52FB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790920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A9936-28C6-FC24-52A4-474C27D03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D5EF390-D4EF-274E-85D2-C5A30458271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64941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4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91BEA3-228F-A9C4-E5CF-88D58CD2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144" y="1498569"/>
            <a:ext cx="2286000" cy="48196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01EBD1-E5C0-84DE-530B-CFFCA74D3FD3}"/>
              </a:ext>
            </a:extLst>
          </p:cNvPr>
          <p:cNvSpPr txBox="1"/>
          <p:nvPr/>
        </p:nvSpPr>
        <p:spPr>
          <a:xfrm>
            <a:off x="376016" y="1138884"/>
            <a:ext cx="2681057" cy="2246769"/>
          </a:xfrm>
          <a:prstGeom prst="rect">
            <a:avLst/>
          </a:prstGeom>
          <a:solidFill>
            <a:srgbClr val="FBD00B">
              <a:alpha val="3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Body language includes lots of different things like:</a:t>
            </a:r>
          </a:p>
          <a:p>
            <a:pPr algn="ctr"/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facial expressions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we stand or sit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gestures we make with our hands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close we are to other people when we're talking to them.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474868-0C39-E56A-9F42-F34CEBA4CAAF}"/>
              </a:ext>
            </a:extLst>
          </p:cNvPr>
          <p:cNvCxnSpPr>
            <a:cxnSpLocks/>
          </p:cNvCxnSpPr>
          <p:nvPr/>
        </p:nvCxnSpPr>
        <p:spPr>
          <a:xfrm>
            <a:off x="4758431" y="1890944"/>
            <a:ext cx="1362724" cy="2840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C7B85B-AFCA-0F83-94D5-8972319E9B0B}"/>
              </a:ext>
            </a:extLst>
          </p:cNvPr>
          <p:cNvSpPr txBox="1"/>
          <p:nvPr/>
        </p:nvSpPr>
        <p:spPr>
          <a:xfrm>
            <a:off x="6356414" y="1926455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We use our eyes to show how we feel: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Narrow eyes to show suspicion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Widen eyes to show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Roll eyes to show annoyance.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EBCDB9-26B8-5852-83BB-3F279D4A1E7A}"/>
              </a:ext>
            </a:extLst>
          </p:cNvPr>
          <p:cNvGrpSpPr/>
          <p:nvPr/>
        </p:nvGrpSpPr>
        <p:grpSpPr>
          <a:xfrm>
            <a:off x="215372" y="3908394"/>
            <a:ext cx="3168351" cy="2056651"/>
            <a:chOff x="6156176" y="4775069"/>
            <a:chExt cx="2186457" cy="148547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8F3A4AE-1373-F034-F038-6F7B162A9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60C5FF-16F3-3917-72AB-1AC8AE401221}"/>
                </a:ext>
              </a:extLst>
            </p:cNvPr>
            <p:cNvSpPr txBox="1"/>
            <p:nvPr/>
          </p:nvSpPr>
          <p:spPr>
            <a:xfrm>
              <a:off x="6285773" y="5156267"/>
              <a:ext cx="1927263" cy="422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Label the person-shape with as many examples as you can. 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C6C708-6603-FD50-7000-A7F12EB6A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986E9-5B2C-74AA-068B-10BD27BE8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3709395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92D471-F45B-FFCB-4CDB-02EEAC15A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FAE4E4-8AD6-FBA2-C014-2AF6F84AF5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59283" y="6213377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34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91BEA3-228F-A9C4-E5CF-88D58CD25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208" y="1618889"/>
            <a:ext cx="2286000" cy="48196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474868-0C39-E56A-9F42-F34CEBA4CAAF}"/>
              </a:ext>
            </a:extLst>
          </p:cNvPr>
          <p:cNvCxnSpPr>
            <a:cxnSpLocks/>
          </p:cNvCxnSpPr>
          <p:nvPr/>
        </p:nvCxnSpPr>
        <p:spPr>
          <a:xfrm flipV="1">
            <a:off x="4782495" y="1479888"/>
            <a:ext cx="1437832" cy="5313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C7B85B-AFCA-0F83-94D5-8972319E9B0B}"/>
              </a:ext>
            </a:extLst>
          </p:cNvPr>
          <p:cNvSpPr txBox="1"/>
          <p:nvPr/>
        </p:nvSpPr>
        <p:spPr>
          <a:xfrm>
            <a:off x="6380478" y="1245365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We use our eyes to show how </a:t>
            </a:r>
            <a:r>
              <a:rPr lang="en-GB" sz="1400"/>
              <a:t>we feel: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Narrow eyes to show suspicion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Widen eyes to show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Roll eyes to show annoyance.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B09B92A-5F85-1043-5A29-5435B6F2496D}"/>
              </a:ext>
            </a:extLst>
          </p:cNvPr>
          <p:cNvCxnSpPr/>
          <p:nvPr/>
        </p:nvCxnSpPr>
        <p:spPr>
          <a:xfrm>
            <a:off x="5570622" y="4235120"/>
            <a:ext cx="1299410" cy="30078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D5EF989-EC6F-DF69-3B9A-8E7A02BED833}"/>
              </a:ext>
            </a:extLst>
          </p:cNvPr>
          <p:cNvSpPr txBox="1"/>
          <p:nvPr/>
        </p:nvSpPr>
        <p:spPr>
          <a:xfrm>
            <a:off x="6966285" y="4223088"/>
            <a:ext cx="19852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Use hand gestures to  emphasise our words: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Pointing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Showing size/shape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Indicating direction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918FA0-7CEA-30B1-77A7-539B9D7EB660}"/>
              </a:ext>
            </a:extLst>
          </p:cNvPr>
          <p:cNvCxnSpPr/>
          <p:nvPr/>
        </p:nvCxnSpPr>
        <p:spPr>
          <a:xfrm flipH="1">
            <a:off x="2743201" y="6124078"/>
            <a:ext cx="121518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EC2E37-825D-7538-E864-92A3F85CF505}"/>
              </a:ext>
            </a:extLst>
          </p:cNvPr>
          <p:cNvSpPr txBox="1"/>
          <p:nvPr/>
        </p:nvSpPr>
        <p:spPr>
          <a:xfrm>
            <a:off x="541422" y="5510467"/>
            <a:ext cx="19049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Move closer to or further from the audience for effect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CAA1CA0-3B2E-9C9D-BE42-31A752516E68}"/>
              </a:ext>
            </a:extLst>
          </p:cNvPr>
          <p:cNvCxnSpPr/>
          <p:nvPr/>
        </p:nvCxnSpPr>
        <p:spPr>
          <a:xfrm flipH="1">
            <a:off x="3080088" y="1864899"/>
            <a:ext cx="129941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39E3DA5-A258-C860-83ED-D13C17FD698A}"/>
              </a:ext>
            </a:extLst>
          </p:cNvPr>
          <p:cNvSpPr txBox="1"/>
          <p:nvPr/>
        </p:nvSpPr>
        <p:spPr>
          <a:xfrm>
            <a:off x="288760" y="1101817"/>
            <a:ext cx="28033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Change the position of our head: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Upward to show confidence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Downward to show shyness or fear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the side to show curiosity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Nod/shake head to emphasise agreement/disagreement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1110A2-AE67-A533-82E8-87980A846069}"/>
              </a:ext>
            </a:extLst>
          </p:cNvPr>
          <p:cNvCxnSpPr/>
          <p:nvPr/>
        </p:nvCxnSpPr>
        <p:spPr>
          <a:xfrm flipH="1">
            <a:off x="3092120" y="2702255"/>
            <a:ext cx="1070807" cy="49814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566902D-2193-858B-6A9C-D13CA02CE477}"/>
              </a:ext>
            </a:extLst>
          </p:cNvPr>
          <p:cNvSpPr txBox="1"/>
          <p:nvPr/>
        </p:nvSpPr>
        <p:spPr>
          <a:xfrm>
            <a:off x="457201" y="3200404"/>
            <a:ext cx="228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Arm/shoulder movements: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Shrugging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Arms folded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Arms behind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Using arms movements to include the audience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F2F6F5-7EAC-BDB7-DB31-F0E44D532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ACF38C-8D4B-7675-A7B0-5FF56A466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684240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6ADFFF-C0F3-BA57-C2BE-1C4BBDBDC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3135540-9E90-CEB5-4261-E56309EA1D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78137" y="6185096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4" grpId="0"/>
      <p:bldP spid="17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6E6B24-58E5-1344-69D2-F46C8F32B608}"/>
              </a:ext>
            </a:extLst>
          </p:cNvPr>
          <p:cNvSpPr txBox="1"/>
          <p:nvPr/>
        </p:nvSpPr>
        <p:spPr>
          <a:xfrm>
            <a:off x="397042" y="1227224"/>
            <a:ext cx="836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Watch the two example speakers and discuss how they use body language, gesture and expression to communicate.</a:t>
            </a:r>
          </a:p>
        </p:txBody>
      </p:sp>
      <p:pic>
        <p:nvPicPr>
          <p:cNvPr id="5" name="Online Media 2" title="Power of Reading from a Reluctant Teenager | Alexia Safieh | TEDxActonAcademyGuatemala">
            <a:hlinkClick r:id="" action="ppaction://media"/>
            <a:extLst>
              <a:ext uri="{FF2B5EF4-FFF2-40B4-BE49-F238E27FC236}">
                <a16:creationId xmlns:a16="http://schemas.microsoft.com/office/drawing/2014/main" id="{C4A38F5A-F5A6-99FD-3493-EB159A9B673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85010" y="2183731"/>
            <a:ext cx="4009858" cy="2265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E3EA70-18B2-CC03-97F5-16827B0528BB}"/>
              </a:ext>
            </a:extLst>
          </p:cNvPr>
          <p:cNvSpPr txBox="1"/>
          <p:nvPr/>
        </p:nvSpPr>
        <p:spPr>
          <a:xfrm>
            <a:off x="385010" y="4596063"/>
            <a:ext cx="400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Body language:</a:t>
            </a:r>
          </a:p>
          <a:p>
            <a:endParaRPr lang="en-GB" dirty="0"/>
          </a:p>
          <a:p>
            <a:r>
              <a:rPr lang="en-GB" dirty="0"/>
              <a:t>Gesture:</a:t>
            </a:r>
          </a:p>
          <a:p>
            <a:endParaRPr lang="en-GB" dirty="0"/>
          </a:p>
          <a:p>
            <a:r>
              <a:rPr lang="en-GB" dirty="0"/>
              <a:t>Facial expression: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F7CCB3-2F0C-CBC6-1509-74CF141F87F8}"/>
              </a:ext>
            </a:extLst>
          </p:cNvPr>
          <p:cNvSpPr txBox="1"/>
          <p:nvPr/>
        </p:nvSpPr>
        <p:spPr>
          <a:xfrm>
            <a:off x="4914900" y="4596063"/>
            <a:ext cx="4009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Body language:</a:t>
            </a:r>
          </a:p>
          <a:p>
            <a:endParaRPr lang="en-GB" dirty="0"/>
          </a:p>
          <a:p>
            <a:r>
              <a:rPr lang="en-GB" dirty="0"/>
              <a:t>Gesture:</a:t>
            </a:r>
          </a:p>
          <a:p>
            <a:endParaRPr lang="en-GB" dirty="0"/>
          </a:p>
          <a:p>
            <a:r>
              <a:rPr lang="en-GB" dirty="0"/>
              <a:t>Facial expression: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9A04AC-D6F9-6F19-C19E-95B2682C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6C3B6-89AF-561F-1EEB-7F6D8364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729960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8A4DF6-6B03-CE70-BF31-4A79F8C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10" name="Online Media 9" title="Reese Witherspoon: &quot;Ambition is Not a Dirty Word&quot;">
            <a:hlinkClick r:id="" action="ppaction://media"/>
            <a:extLst>
              <a:ext uri="{FF2B5EF4-FFF2-40B4-BE49-F238E27FC236}">
                <a16:creationId xmlns:a16="http://schemas.microsoft.com/office/drawing/2014/main" id="{E75C4C6A-7D61-E6FF-0F54-F89176D817E5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914900" y="2183731"/>
            <a:ext cx="4009858" cy="22655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A6AFDE-CB6C-C718-9962-A9369940E7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515617" y="6220153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3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6652-96CD-6479-E6C1-003E68A14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18" y="1171964"/>
            <a:ext cx="7808215" cy="562568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Putting it all into practice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649B668-991B-0213-CF94-60E375967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278800"/>
              </p:ext>
            </p:extLst>
          </p:nvPr>
        </p:nvGraphicFramePr>
        <p:xfrm>
          <a:off x="358217" y="2015690"/>
          <a:ext cx="8399284" cy="118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821">
                  <a:extLst>
                    <a:ext uri="{9D8B030D-6E8A-4147-A177-3AD203B41FA5}">
                      <a16:colId xmlns:a16="http://schemas.microsoft.com/office/drawing/2014/main" val="955098271"/>
                    </a:ext>
                  </a:extLst>
                </a:gridCol>
                <a:gridCol w="2099821">
                  <a:extLst>
                    <a:ext uri="{9D8B030D-6E8A-4147-A177-3AD203B41FA5}">
                      <a16:colId xmlns:a16="http://schemas.microsoft.com/office/drawing/2014/main" val="1004563046"/>
                    </a:ext>
                  </a:extLst>
                </a:gridCol>
                <a:gridCol w="2099821">
                  <a:extLst>
                    <a:ext uri="{9D8B030D-6E8A-4147-A177-3AD203B41FA5}">
                      <a16:colId xmlns:a16="http://schemas.microsoft.com/office/drawing/2014/main" val="1038188997"/>
                    </a:ext>
                  </a:extLst>
                </a:gridCol>
                <a:gridCol w="2099821">
                  <a:extLst>
                    <a:ext uri="{9D8B030D-6E8A-4147-A177-3AD203B41FA5}">
                      <a16:colId xmlns:a16="http://schemas.microsoft.com/office/drawing/2014/main" val="360361489"/>
                    </a:ext>
                  </a:extLst>
                </a:gridCol>
              </a:tblGrid>
              <a:tr h="591419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dirty="0"/>
                        <a:t>Head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Eyes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Mouth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Shoulders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94113"/>
                  </a:ext>
                </a:extLst>
              </a:tr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Arms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Hands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Fingers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Legs</a:t>
                      </a:r>
                    </a:p>
                  </a:txBody>
                  <a:tcPr anchor="ctr">
                    <a:solidFill>
                      <a:srgbClr val="F7871D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774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672FAE-EBE3-FD75-D39D-E95063BE33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931987"/>
              </p:ext>
            </p:extLst>
          </p:nvPr>
        </p:nvGraphicFramePr>
        <p:xfrm>
          <a:off x="358216" y="3575249"/>
          <a:ext cx="8399284" cy="1182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821">
                  <a:extLst>
                    <a:ext uri="{9D8B030D-6E8A-4147-A177-3AD203B41FA5}">
                      <a16:colId xmlns:a16="http://schemas.microsoft.com/office/drawing/2014/main" val="955098271"/>
                    </a:ext>
                  </a:extLst>
                </a:gridCol>
                <a:gridCol w="2099821">
                  <a:extLst>
                    <a:ext uri="{9D8B030D-6E8A-4147-A177-3AD203B41FA5}">
                      <a16:colId xmlns:a16="http://schemas.microsoft.com/office/drawing/2014/main" val="1004563046"/>
                    </a:ext>
                  </a:extLst>
                </a:gridCol>
                <a:gridCol w="2099821">
                  <a:extLst>
                    <a:ext uri="{9D8B030D-6E8A-4147-A177-3AD203B41FA5}">
                      <a16:colId xmlns:a16="http://schemas.microsoft.com/office/drawing/2014/main" val="1038188997"/>
                    </a:ext>
                  </a:extLst>
                </a:gridCol>
                <a:gridCol w="2099821">
                  <a:extLst>
                    <a:ext uri="{9D8B030D-6E8A-4147-A177-3AD203B41FA5}">
                      <a16:colId xmlns:a16="http://schemas.microsoft.com/office/drawing/2014/main" val="360361489"/>
                    </a:ext>
                  </a:extLst>
                </a:gridCol>
              </a:tblGrid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Confident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Happy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Afraid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Sad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94113"/>
                  </a:ext>
                </a:extLst>
              </a:tr>
              <a:tr h="59141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Worried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Excited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Shocked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Confused</a:t>
                      </a:r>
                    </a:p>
                  </a:txBody>
                  <a:tcPr anchor="ctr">
                    <a:solidFill>
                      <a:srgbClr val="C3D821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7740"/>
                  </a:ext>
                </a:extLst>
              </a:tr>
            </a:tbl>
          </a:graphicData>
        </a:graphic>
      </p:graphicFrame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A39BD6AC-5DEE-9236-C775-DC3DBBF94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36" y="4892188"/>
            <a:ext cx="2259680" cy="14641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679F09-8FA5-0D7E-EBEB-0BC90E9FA784}"/>
              </a:ext>
            </a:extLst>
          </p:cNvPr>
          <p:cNvSpPr txBox="1"/>
          <p:nvPr/>
        </p:nvSpPr>
        <p:spPr>
          <a:xfrm>
            <a:off x="3614382" y="5234053"/>
            <a:ext cx="4872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Follow the link on the left for a handy dice roller.</a:t>
            </a:r>
          </a:p>
          <a:p>
            <a:r>
              <a:rPr lang="en-GB" dirty="0"/>
              <a:t>Game suggestions are on the following slides.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364A9A-7BC6-4B31-D46F-07722F4B0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C6798F-5FA8-373B-E602-B3AFDE498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793052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BA1C29-D998-EE81-3A0C-3FA3E3175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E949AA-A2BA-F683-F8ED-E531BA91E5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487172" y="6259398"/>
            <a:ext cx="543706" cy="50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94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52992-6E01-D09B-811D-CA556B76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10" y="1563674"/>
            <a:ext cx="7886700" cy="620741"/>
          </a:xfrm>
        </p:spPr>
        <p:txBody>
          <a:bodyPr>
            <a:normAutofit/>
          </a:bodyPr>
          <a:lstStyle/>
          <a:p>
            <a:r>
              <a:rPr lang="en-GB" sz="2800" b="1" i="1" dirty="0">
                <a:latin typeface="+mn-lt"/>
              </a:rPr>
              <a:t>Game 1 – Roll the Dice</a:t>
            </a: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49D03245-86F7-9BCF-3479-02D9CE565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825" y="1268243"/>
            <a:ext cx="2035758" cy="131907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89F031-2A65-7AF9-2566-F1DAF29E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38CDC-64F9-2F41-66D5-01DE2F181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714720" cy="365125"/>
          </a:xfrm>
        </p:spPr>
        <p:txBody>
          <a:bodyPr/>
          <a:lstStyle/>
          <a:p>
            <a:r>
              <a:rPr lang="en-US" dirty="0" smtClean="0"/>
              <a:t>ESB-RES-C175 </a:t>
            </a:r>
          </a:p>
          <a:p>
            <a:r>
              <a:rPr lang="en-US" dirty="0" smtClean="0"/>
              <a:t>L1G2-Speech to Connect-1.6-PPT-Delivering your talk p2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7A1A7-7D5E-857C-D689-E69DEE4E2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1A29A11-A483-4317-5954-0805947ECD6D}"/>
              </a:ext>
            </a:extLst>
          </p:cNvPr>
          <p:cNvSpPr txBox="1">
            <a:spLocks/>
          </p:cNvSpPr>
          <p:nvPr/>
        </p:nvSpPr>
        <p:spPr>
          <a:xfrm>
            <a:off x="289510" y="3317587"/>
            <a:ext cx="7886700" cy="6207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>
                <a:latin typeface="+mn-lt"/>
              </a:rPr>
              <a:t>Game 2 – Park Bench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B5E634-3D70-B52B-97DB-6F85AAA83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2667" y="3134812"/>
            <a:ext cx="1692014" cy="103076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EBF0481-34F0-00F5-7443-0A3D1E2C0EB5}"/>
              </a:ext>
            </a:extLst>
          </p:cNvPr>
          <p:cNvSpPr txBox="1">
            <a:spLocks/>
          </p:cNvSpPr>
          <p:nvPr/>
        </p:nvSpPr>
        <p:spPr>
          <a:xfrm>
            <a:off x="344054" y="4894294"/>
            <a:ext cx="7886700" cy="813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i="1" dirty="0">
                <a:latin typeface="+mn-lt"/>
              </a:rPr>
              <a:t>Game 3 – Reach Every Corner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45A2516-C1BF-2F73-B90C-A12B745B2B30}"/>
              </a:ext>
            </a:extLst>
          </p:cNvPr>
          <p:cNvGrpSpPr/>
          <p:nvPr/>
        </p:nvGrpSpPr>
        <p:grpSpPr>
          <a:xfrm>
            <a:off x="5428789" y="4807622"/>
            <a:ext cx="1265683" cy="986591"/>
            <a:chOff x="5872052" y="4910395"/>
            <a:chExt cx="2871769" cy="1866576"/>
          </a:xfrm>
        </p:grpSpPr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3B5CB090-A52D-480B-58FA-CA9506F5C7DC}"/>
                </a:ext>
              </a:extLst>
            </p:cNvPr>
            <p:cNvSpPr/>
            <p:nvPr/>
          </p:nvSpPr>
          <p:spPr>
            <a:xfrm rot="19118562">
              <a:off x="7383842" y="4919538"/>
              <a:ext cx="1359979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616D7499-7B1F-CBB2-C504-3C4051DCA4B0}"/>
                </a:ext>
              </a:extLst>
            </p:cNvPr>
            <p:cNvSpPr/>
            <p:nvPr/>
          </p:nvSpPr>
          <p:spPr>
            <a:xfrm rot="13224652">
              <a:off x="5872052" y="4910395"/>
              <a:ext cx="1348737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5A81C18F-5E8A-7ECC-13DF-1B9F59AF7706}"/>
                </a:ext>
              </a:extLst>
            </p:cNvPr>
            <p:cNvSpPr/>
            <p:nvPr/>
          </p:nvSpPr>
          <p:spPr>
            <a:xfrm rot="2508576">
              <a:off x="7381914" y="6217849"/>
              <a:ext cx="1359979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08FF7873-4DEF-8157-991F-D8F948A05F9C}"/>
                </a:ext>
              </a:extLst>
            </p:cNvPr>
            <p:cNvSpPr/>
            <p:nvPr/>
          </p:nvSpPr>
          <p:spPr>
            <a:xfrm rot="8186352">
              <a:off x="5885543" y="6223519"/>
              <a:ext cx="1348737" cy="553452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874694B-069C-A74B-6D37-D63B444CD4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8301" y="4869515"/>
            <a:ext cx="1536282" cy="7940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B1E6284-82EC-E00A-02DE-0D34DBD54A1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452"/>
          <a:stretch/>
        </p:blipFill>
        <p:spPr>
          <a:xfrm>
            <a:off x="4411189" y="1254920"/>
            <a:ext cx="1591151" cy="12382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7BC5F0-A60A-70D6-FB7E-70848C4C8D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8"/>
          <a:srcRect l="14665" t="1" r="11395" b="1"/>
          <a:stretch/>
        </p:blipFill>
        <p:spPr>
          <a:xfrm>
            <a:off x="8521211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62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48CD58-3A9E-4015-BD5E-13B4737183B2}">
  <ds:schemaRefs>
    <ds:schemaRef ds:uri="010c06fb-adfb-4972-b43b-36d810ddac6c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0e08f774-c844-414b-8174-1931542ea424"/>
  </ds:schemaRefs>
</ds:datastoreItem>
</file>

<file path=customXml/itemProps2.xml><?xml version="1.0" encoding="utf-8"?>
<ds:datastoreItem xmlns:ds="http://schemas.openxmlformats.org/officeDocument/2006/customXml" ds:itemID="{86F2FF12-D53B-4030-BEA1-F60C8D402A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6B2F69-D033-4A42-B571-C7773531454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7745</TotalTime>
  <Words>845</Words>
  <Application>Microsoft Office PowerPoint</Application>
  <PresentationFormat>On-screen Show (4:3)</PresentationFormat>
  <Paragraphs>156</Paragraphs>
  <Slides>8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Relevant Grade Descriptors</vt:lpstr>
      <vt:lpstr>Body language, gesture, expression</vt:lpstr>
      <vt:lpstr>PowerPoint Presentation</vt:lpstr>
      <vt:lpstr>PowerPoint Presentation</vt:lpstr>
      <vt:lpstr>PowerPoint Presentation</vt:lpstr>
      <vt:lpstr>Putting it all into practice</vt:lpstr>
      <vt:lpstr>Game 1 – Roll the Dice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Sheena Singleton</cp:lastModifiedBy>
  <cp:revision>35</cp:revision>
  <dcterms:created xsi:type="dcterms:W3CDTF">2023-01-18T15:53:10Z</dcterms:created>
  <dcterms:modified xsi:type="dcterms:W3CDTF">2024-01-30T10:54:52Z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7200</vt:r8>
  </property>
  <property fmtid="{D5CDD505-2E9C-101B-9397-08002B2CF9AE}" pid="4" name="MediaServiceImageTags">
    <vt:lpwstr/>
  </property>
</Properties>
</file>